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AC Fifindrel" pitchFamily="2" charset="77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Lora" pitchFamily="2" charset="77"/>
      <p:regular r:id="rId14"/>
      <p:bold r:id="rId15"/>
      <p:italic r:id="rId16"/>
      <p:boldItalic r:id="rId17"/>
    </p:embeddedFont>
    <p:embeddedFont>
      <p:font typeface="Open Sans Light" panose="020B030603050402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94643" autoAdjust="0"/>
  </p:normalViewPr>
  <p:slideViewPr>
    <p:cSldViewPr>
      <p:cViewPr varScale="1">
        <p:scale>
          <a:sx n="60" d="100"/>
          <a:sy n="60" d="100"/>
        </p:scale>
        <p:origin x="8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E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771919" y="10099904"/>
            <a:ext cx="19831838" cy="586595"/>
          </a:xfrm>
          <a:prstGeom prst="rect">
            <a:avLst/>
          </a:prstGeom>
          <a:solidFill>
            <a:srgbClr val="975030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t="40071" b="40071"/>
          <a:stretch>
            <a:fillRect/>
          </a:stretch>
        </p:blipFill>
        <p:spPr>
          <a:xfrm>
            <a:off x="0" y="0"/>
            <a:ext cx="18288000" cy="241935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5010150" y="1401923"/>
            <a:ext cx="8229600" cy="1391224"/>
            <a:chOff x="0" y="0"/>
            <a:chExt cx="10972800" cy="1854965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0972800" cy="1854965"/>
              <a:chOff x="0" y="0"/>
              <a:chExt cx="1913890" cy="323545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913890" cy="323545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23545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23545"/>
                    </a:lnTo>
                    <a:lnTo>
                      <a:pt x="0" y="323545"/>
                    </a:lnTo>
                    <a:close/>
                  </a:path>
                </a:pathLst>
              </a:custGeom>
              <a:solidFill>
                <a:srgbClr val="975030"/>
              </a:solidFill>
            </p:spPr>
          </p:sp>
        </p:grpSp>
        <p:sp>
          <p:nvSpPr>
            <p:cNvPr id="7" name="TextBox 7"/>
            <p:cNvSpPr txBox="1"/>
            <p:nvPr/>
          </p:nvSpPr>
          <p:spPr>
            <a:xfrm>
              <a:off x="1358812" y="695707"/>
              <a:ext cx="8356777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</a:pPr>
              <a:r>
                <a:rPr lang="en-US" sz="2400" b="0" i="0" spc="192">
                  <a:solidFill>
                    <a:srgbClr val="F5EEE8"/>
                  </a:solidFill>
                  <a:latin typeface="Lora"/>
                </a:rPr>
                <a:t>ROBIN GILLES &amp; SEIMANDI JULIETTE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419831" y="4417942"/>
            <a:ext cx="11983226" cy="2716694"/>
            <a:chOff x="0" y="0"/>
            <a:chExt cx="15977635" cy="3622259"/>
          </a:xfrm>
        </p:grpSpPr>
        <p:sp>
          <p:nvSpPr>
            <p:cNvPr id="9" name="TextBox 9"/>
            <p:cNvSpPr txBox="1"/>
            <p:nvPr/>
          </p:nvSpPr>
          <p:spPr>
            <a:xfrm>
              <a:off x="2125349" y="2369023"/>
              <a:ext cx="11726937" cy="1253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04"/>
                </a:lnSpc>
              </a:pPr>
              <a:r>
                <a:rPr lang="en-US" sz="6400" b="0" i="0">
                  <a:solidFill>
                    <a:srgbClr val="323232"/>
                  </a:solidFill>
                  <a:latin typeface="AC Fifindrel"/>
                </a:rPr>
                <a:t>Data analyse of the market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04775"/>
              <a:ext cx="15977635" cy="18393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464"/>
                </a:lnSpc>
              </a:pPr>
              <a:r>
                <a:rPr lang="en-US" sz="9600" b="0" i="0">
                  <a:solidFill>
                    <a:srgbClr val="323232"/>
                  </a:solidFill>
                  <a:latin typeface="Lora"/>
                </a:rPr>
                <a:t>Coffee trends 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750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8483" r="28483"/>
          <a:stretch>
            <a:fillRect/>
          </a:stretch>
        </p:blipFill>
        <p:spPr>
          <a:xfrm>
            <a:off x="-288746" y="-502713"/>
            <a:ext cx="7280096" cy="1129242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7622587" y="1021684"/>
            <a:ext cx="9636713" cy="5173242"/>
            <a:chOff x="0" y="314325"/>
            <a:chExt cx="12848950" cy="6897656"/>
          </a:xfrm>
        </p:grpSpPr>
        <p:sp>
          <p:nvSpPr>
            <p:cNvPr id="4" name="TextBox 4"/>
            <p:cNvSpPr txBox="1"/>
            <p:nvPr/>
          </p:nvSpPr>
          <p:spPr>
            <a:xfrm>
              <a:off x="0" y="314325"/>
              <a:ext cx="12848950" cy="31652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7123"/>
                </a:lnSpc>
              </a:pPr>
              <a:r>
                <a:rPr lang="en-US" sz="17123" b="0" i="0" spc="513">
                  <a:solidFill>
                    <a:srgbClr val="F5EEE8"/>
                  </a:solidFill>
                  <a:latin typeface="AC Fifindrel"/>
                </a:rPr>
                <a:t>  Summary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415830"/>
              <a:ext cx="12848950" cy="27961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65"/>
                </a:lnSpc>
              </a:pPr>
              <a:r>
                <a:rPr lang="en-US" sz="3710" b="0" i="0" spc="37" dirty="0">
                  <a:solidFill>
                    <a:srgbClr val="F5EEE8"/>
                  </a:solidFill>
                  <a:latin typeface="Lora"/>
                </a:rPr>
                <a:t>I. </a:t>
              </a:r>
              <a:r>
                <a:rPr lang="en-US" sz="3710" spc="37" dirty="0">
                  <a:solidFill>
                    <a:srgbClr val="F5EEE8"/>
                  </a:solidFill>
                  <a:latin typeface="Lora"/>
                </a:rPr>
                <a:t>S</a:t>
              </a:r>
              <a:r>
                <a:rPr lang="en-US" sz="3710" b="0" i="0" spc="37" dirty="0">
                  <a:solidFill>
                    <a:srgbClr val="F5EEE8"/>
                  </a:solidFill>
                  <a:latin typeface="Lora"/>
                </a:rPr>
                <a:t>ubject presentation</a:t>
              </a:r>
            </a:p>
            <a:p>
              <a:pPr>
                <a:lnSpc>
                  <a:spcPts val="5565"/>
                </a:lnSpc>
              </a:pPr>
              <a:r>
                <a:rPr lang="en-US" sz="3710" b="0" i="0" spc="37" dirty="0">
                  <a:solidFill>
                    <a:srgbClr val="F5EEE8"/>
                  </a:solidFill>
                  <a:latin typeface="Lora"/>
                </a:rPr>
                <a:t>II. Cleaning the dataset</a:t>
              </a:r>
            </a:p>
            <a:p>
              <a:pPr>
                <a:lnSpc>
                  <a:spcPts val="5565"/>
                </a:lnSpc>
              </a:pPr>
              <a:r>
                <a:rPr lang="en-US" sz="3710" b="0" i="0" spc="37" dirty="0">
                  <a:solidFill>
                    <a:srgbClr val="F5EEE8"/>
                  </a:solidFill>
                  <a:latin typeface="Lora"/>
                </a:rPr>
                <a:t>III. </a:t>
              </a:r>
              <a:r>
                <a:rPr lang="en-US" sz="3710" spc="37" dirty="0" err="1">
                  <a:solidFill>
                    <a:srgbClr val="F5EEE8"/>
                  </a:solidFill>
                  <a:latin typeface="Lora"/>
                </a:rPr>
                <a:t>A</a:t>
              </a:r>
              <a:r>
                <a:rPr lang="en-US" sz="3710" b="0" i="0" spc="37" dirty="0" err="1">
                  <a:solidFill>
                    <a:srgbClr val="F5EEE8"/>
                  </a:solidFill>
                  <a:latin typeface="Lora"/>
                </a:rPr>
                <a:t>nalyse</a:t>
              </a:r>
              <a:r>
                <a:rPr lang="en-US" sz="3710" b="0" i="0" spc="37" dirty="0">
                  <a:solidFill>
                    <a:srgbClr val="F5EEE8"/>
                  </a:solidFill>
                  <a:latin typeface="Lora"/>
                </a:rPr>
                <a:t> of the trend 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5981700" y="3448050"/>
            <a:ext cx="2019300" cy="38100"/>
          </a:xfrm>
          <a:prstGeom prst="rect">
            <a:avLst/>
          </a:prstGeom>
          <a:solidFill>
            <a:srgbClr val="F5EEE8"/>
          </a:solid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E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5931" b="35931"/>
          <a:stretch>
            <a:fillRect/>
          </a:stretch>
        </p:blipFill>
        <p:spPr>
          <a:xfrm>
            <a:off x="-815569" y="-361950"/>
            <a:ext cx="19919138" cy="27813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3251647" y="4132428"/>
            <a:ext cx="12499488" cy="2937685"/>
            <a:chOff x="0" y="0"/>
            <a:chExt cx="16665984" cy="3916914"/>
          </a:xfrm>
        </p:grpSpPr>
        <p:sp>
          <p:nvSpPr>
            <p:cNvPr id="4" name="TextBox 4"/>
            <p:cNvSpPr txBox="1"/>
            <p:nvPr/>
          </p:nvSpPr>
          <p:spPr>
            <a:xfrm>
              <a:off x="0" y="-66675"/>
              <a:ext cx="16665984" cy="1567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692"/>
                </a:lnSpc>
              </a:pPr>
              <a:r>
                <a:rPr lang="en-US" sz="7456" i="0" spc="149">
                  <a:solidFill>
                    <a:srgbClr val="323232"/>
                  </a:solidFill>
                  <a:latin typeface="Lora"/>
                </a:rPr>
                <a:t>Coffee is a hug in a mug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223858"/>
              <a:ext cx="16665984" cy="6930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40"/>
                </a:lnSpc>
              </a:pPr>
              <a:r>
                <a:rPr lang="en-US" sz="3262" b="0" i="0" spc="326">
                  <a:solidFill>
                    <a:srgbClr val="323232"/>
                  </a:solidFill>
                  <a:latin typeface="Lora"/>
                </a:rPr>
                <a:t>GILLES ROBIN ~PHILOSOPHER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9124950" y="9258300"/>
            <a:ext cx="38100" cy="2171700"/>
          </a:xfrm>
          <a:prstGeom prst="rect">
            <a:avLst/>
          </a:prstGeom>
          <a:solidFill>
            <a:srgbClr val="323232"/>
          </a:solid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750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19792" y="7408990"/>
            <a:ext cx="7000814" cy="160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000"/>
              </a:lnSpc>
            </a:pPr>
            <a:r>
              <a:rPr lang="en-US" sz="12000" b="0" i="0" spc="359">
                <a:solidFill>
                  <a:srgbClr val="F5EEE8"/>
                </a:solidFill>
                <a:latin typeface="AC Fifindrel"/>
              </a:rPr>
              <a:t>Our motivation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541230" y="626528"/>
            <a:ext cx="10778921" cy="5903775"/>
            <a:chOff x="0" y="0"/>
            <a:chExt cx="14371895" cy="7871700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14371895" cy="25963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666"/>
                </a:lnSpc>
              </a:pPr>
              <a:r>
                <a:rPr lang="en-US" sz="6388" b="1" i="0" spc="383">
                  <a:solidFill>
                    <a:srgbClr val="F5EEE8"/>
                  </a:solidFill>
                  <a:latin typeface="Lora"/>
                </a:rPr>
                <a:t>I. SUBJECT PRESENTATION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772029"/>
              <a:ext cx="14371895" cy="4099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305"/>
                </a:lnSpc>
              </a:pPr>
              <a:r>
                <a:rPr lang="en-US" sz="5536" b="0" i="0" spc="55">
                  <a:solidFill>
                    <a:srgbClr val="F5EEE8"/>
                  </a:solidFill>
                  <a:latin typeface="Lora"/>
                </a:rPr>
                <a:t>. Dataset : Coffee modified</a:t>
              </a:r>
            </a:p>
            <a:p>
              <a:pPr>
                <a:lnSpc>
                  <a:spcPts val="8305"/>
                </a:lnSpc>
              </a:pPr>
              <a:r>
                <a:rPr lang="en-US" sz="5536" b="0" i="0" spc="55">
                  <a:solidFill>
                    <a:srgbClr val="F5EEE8"/>
                  </a:solidFill>
                  <a:latin typeface="Lora"/>
                </a:rPr>
                <a:t>. our strategic positioning</a:t>
              </a:r>
            </a:p>
            <a:p>
              <a:pPr>
                <a:lnSpc>
                  <a:spcPts val="8305"/>
                </a:lnSpc>
              </a:pPr>
              <a:r>
                <a:rPr lang="en-US" sz="5536" b="0" i="0" spc="55">
                  <a:solidFill>
                    <a:srgbClr val="F5EEE8"/>
                  </a:solidFill>
                  <a:latin typeface="Lora"/>
                </a:rPr>
                <a:t>. What we want to find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12961315" y="1028700"/>
            <a:ext cx="4297985" cy="7211169"/>
          </a:xfrm>
          <a:prstGeom prst="rect">
            <a:avLst/>
          </a:prstGeom>
          <a:solidFill>
            <a:srgbClr val="D6BAAE">
              <a:alpha val="40784"/>
            </a:srgbClr>
          </a:solidFill>
        </p:spPr>
      </p:sp>
      <p:sp>
        <p:nvSpPr>
          <p:cNvPr id="7" name="AutoShape 7"/>
          <p:cNvSpPr/>
          <p:nvPr/>
        </p:nvSpPr>
        <p:spPr>
          <a:xfrm>
            <a:off x="9561226" y="8104315"/>
            <a:ext cx="2019300" cy="38100"/>
          </a:xfrm>
          <a:prstGeom prst="rect">
            <a:avLst/>
          </a:prstGeom>
          <a:solidFill>
            <a:srgbClr val="F5EEE8"/>
          </a:solidFill>
        </p:spPr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838624" y="1485900"/>
            <a:ext cx="4882896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BA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5400000">
            <a:off x="10353706" y="3961462"/>
            <a:ext cx="6657914" cy="313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000"/>
              </a:lnSpc>
            </a:pPr>
            <a:r>
              <a:rPr lang="en-US" sz="12000" b="0" i="0" spc="359">
                <a:solidFill>
                  <a:srgbClr val="323232"/>
                </a:solidFill>
                <a:latin typeface="AC Fifindrel"/>
              </a:rPr>
              <a:t>The Digital Evolution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522711" y="-1143000"/>
            <a:ext cx="13207196" cy="9201854"/>
            <a:chOff x="0" y="0"/>
            <a:chExt cx="17609594" cy="12269139"/>
          </a:xfrm>
        </p:grpSpPr>
        <p:sp>
          <p:nvSpPr>
            <p:cNvPr id="4" name="TextBox 4"/>
            <p:cNvSpPr txBox="1"/>
            <p:nvPr/>
          </p:nvSpPr>
          <p:spPr>
            <a:xfrm>
              <a:off x="0" y="11563246"/>
              <a:ext cx="17609594" cy="7058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78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456239"/>
              <a:ext cx="17609594" cy="678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72"/>
                </a:lnSpc>
              </a:pPr>
              <a:endParaRPr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7609594" cy="102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354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160005"/>
              <a:ext cx="17609594" cy="36177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172"/>
                </a:lnSpc>
              </a:pPr>
              <a:endParaRPr/>
            </a:p>
            <a:p>
              <a:pPr>
                <a:lnSpc>
                  <a:spcPts val="11172"/>
                </a:lnSpc>
              </a:pPr>
              <a:r>
                <a:rPr lang="en-US" sz="7448" b="0" i="0" spc="74">
                  <a:solidFill>
                    <a:srgbClr val="323232"/>
                  </a:solidFill>
                  <a:latin typeface="Lora"/>
                </a:rPr>
                <a:t>II.  Cleaning the dataset</a:t>
              </a:r>
            </a:p>
          </p:txBody>
        </p:sp>
      </p:grpSp>
      <p:sp>
        <p:nvSpPr>
          <p:cNvPr id="8" name="AutoShape 8"/>
          <p:cNvSpPr/>
          <p:nvPr/>
        </p:nvSpPr>
        <p:spPr>
          <a:xfrm>
            <a:off x="13773150" y="-1143000"/>
            <a:ext cx="38100" cy="2171700"/>
          </a:xfrm>
          <a:prstGeom prst="rect">
            <a:avLst/>
          </a:prstGeom>
          <a:solidFill>
            <a:srgbClr val="323232"/>
          </a:solidFill>
        </p:spPr>
      </p:sp>
      <p:sp>
        <p:nvSpPr>
          <p:cNvPr id="9" name="TextBox 9"/>
          <p:cNvSpPr txBox="1"/>
          <p:nvPr/>
        </p:nvSpPr>
        <p:spPr>
          <a:xfrm>
            <a:off x="522711" y="3102377"/>
            <a:ext cx="8621289" cy="5272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517"/>
              </a:lnSpc>
              <a:spcBef>
                <a:spcPct val="0"/>
              </a:spcBef>
            </a:pPr>
            <a:r>
              <a:rPr lang="en-US" sz="6084">
                <a:solidFill>
                  <a:srgbClr val="000000"/>
                </a:solidFill>
                <a:latin typeface="Open Sans Light"/>
              </a:rPr>
              <a:t>. Verify if all ID number are correct</a:t>
            </a:r>
          </a:p>
          <a:p>
            <a:pPr>
              <a:lnSpc>
                <a:spcPts val="8517"/>
              </a:lnSpc>
              <a:spcBef>
                <a:spcPct val="0"/>
              </a:spcBef>
            </a:pPr>
            <a:r>
              <a:rPr lang="en-US" sz="6084">
                <a:solidFill>
                  <a:srgbClr val="000000"/>
                </a:solidFill>
                <a:latin typeface="Open Sans Light"/>
              </a:rPr>
              <a:t>. Verify the error in each ligne</a:t>
            </a:r>
          </a:p>
          <a:p>
            <a:pPr>
              <a:lnSpc>
                <a:spcPts val="8517"/>
              </a:lnSpc>
              <a:spcBef>
                <a:spcPct val="0"/>
              </a:spcBef>
            </a:pPr>
            <a:r>
              <a:rPr lang="en-US" sz="6084">
                <a:solidFill>
                  <a:srgbClr val="000000"/>
                </a:solidFill>
                <a:latin typeface="Open Sans Light"/>
              </a:rPr>
              <a:t>. Verify duplicates values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750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7079" r="27079"/>
          <a:stretch>
            <a:fillRect/>
          </a:stretch>
        </p:blipFill>
        <p:spPr>
          <a:xfrm>
            <a:off x="15780852" y="-209550"/>
            <a:ext cx="4907738" cy="10706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22921" r="22921"/>
          <a:stretch>
            <a:fillRect/>
          </a:stretch>
        </p:blipFill>
        <p:spPr>
          <a:xfrm>
            <a:off x="-586969" y="2759281"/>
            <a:ext cx="2807107" cy="5183299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507148" y="1028700"/>
            <a:ext cx="13273703" cy="7270204"/>
            <a:chOff x="0" y="0"/>
            <a:chExt cx="17698271" cy="9693605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17698271" cy="3197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7867" b="1" i="0" spc="472">
                  <a:solidFill>
                    <a:srgbClr val="F5EEE8"/>
                  </a:solidFill>
                  <a:latin typeface="Lora"/>
                </a:rPr>
                <a:t>III. ANALYSE OF THE TRENDS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644443"/>
              <a:ext cx="17698271" cy="50491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227"/>
                </a:lnSpc>
              </a:pPr>
              <a:r>
                <a:rPr lang="en-US" sz="6818" b="0" i="0" spc="68">
                  <a:solidFill>
                    <a:srgbClr val="F5EEE8"/>
                  </a:solidFill>
                  <a:latin typeface="Lora"/>
                </a:rPr>
                <a:t>. which country is the best</a:t>
              </a:r>
            </a:p>
            <a:p>
              <a:pPr>
                <a:lnSpc>
                  <a:spcPts val="10227"/>
                </a:lnSpc>
              </a:pPr>
              <a:r>
                <a:rPr lang="en-US" sz="6818" b="0" i="0" spc="68">
                  <a:solidFill>
                    <a:srgbClr val="F5EEE8"/>
                  </a:solidFill>
                  <a:latin typeface="Lora"/>
                </a:rPr>
                <a:t>. which altitude</a:t>
              </a:r>
            </a:p>
            <a:p>
              <a:pPr>
                <a:lnSpc>
                  <a:spcPts val="10227"/>
                </a:lnSpc>
              </a:pPr>
              <a:r>
                <a:rPr lang="en-US" sz="6818" b="0" i="0" spc="68">
                  <a:solidFill>
                    <a:srgbClr val="F5EEE8"/>
                  </a:solidFill>
                  <a:latin typeface="Lora"/>
                </a:rPr>
                <a:t>. who are our concurrents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 rot="-5400000">
            <a:off x="12797755" y="4669156"/>
            <a:ext cx="5966193" cy="948688"/>
            <a:chOff x="0" y="0"/>
            <a:chExt cx="3594100" cy="571500"/>
          </a:xfrm>
        </p:grpSpPr>
        <p:sp>
          <p:nvSpPr>
            <p:cNvPr id="8" name="Freeform 8"/>
            <p:cNvSpPr/>
            <p:nvPr/>
          </p:nvSpPr>
          <p:spPr>
            <a:xfrm>
              <a:off x="0" y="255270"/>
              <a:ext cx="3594100" cy="69850"/>
            </a:xfrm>
            <a:custGeom>
              <a:avLst/>
              <a:gdLst/>
              <a:ahLst/>
              <a:cxnLst/>
              <a:rect l="l" t="t" r="r" b="b"/>
              <a:pathLst>
                <a:path w="3594100" h="69850">
                  <a:moveTo>
                    <a:pt x="330327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3594100" y="69850"/>
                  </a:lnTo>
                  <a:lnTo>
                    <a:pt x="3594100" y="0"/>
                  </a:lnTo>
                  <a:close/>
                </a:path>
              </a:pathLst>
            </a:custGeom>
            <a:solidFill>
              <a:srgbClr val="EFF0F2"/>
            </a:solidFill>
          </p:spPr>
        </p:sp>
      </p:grpSp>
      <p:grpSp>
        <p:nvGrpSpPr>
          <p:cNvPr id="9" name="Group 9"/>
          <p:cNvGrpSpPr/>
          <p:nvPr/>
        </p:nvGrpSpPr>
        <p:grpSpPr>
          <a:xfrm rot="-5400000">
            <a:off x="-119806" y="6321178"/>
            <a:ext cx="4679888" cy="744152"/>
            <a:chOff x="0" y="0"/>
            <a:chExt cx="3594100" cy="571500"/>
          </a:xfrm>
        </p:grpSpPr>
        <p:sp>
          <p:nvSpPr>
            <p:cNvPr id="10" name="Freeform 10"/>
            <p:cNvSpPr/>
            <p:nvPr/>
          </p:nvSpPr>
          <p:spPr>
            <a:xfrm>
              <a:off x="0" y="255270"/>
              <a:ext cx="3594100" cy="69850"/>
            </a:xfrm>
            <a:custGeom>
              <a:avLst/>
              <a:gdLst/>
              <a:ahLst/>
              <a:cxnLst/>
              <a:rect l="l" t="t" r="r" b="b"/>
              <a:pathLst>
                <a:path w="3594100" h="69850">
                  <a:moveTo>
                    <a:pt x="330327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3594100" y="69850"/>
                  </a:lnTo>
                  <a:lnTo>
                    <a:pt x="3594100" y="0"/>
                  </a:lnTo>
                  <a:close/>
                </a:path>
              </a:pathLst>
            </a:custGeom>
            <a:solidFill>
              <a:srgbClr val="EFF0F2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108</Words>
  <Application>Microsoft Macintosh PowerPoint</Application>
  <PresentationFormat>Personnalisé</PresentationFormat>
  <Paragraphs>24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AC Fifindrel</vt:lpstr>
      <vt:lpstr>Calibri</vt:lpstr>
      <vt:lpstr>Open Sans Light</vt:lpstr>
      <vt:lpstr>Lora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Advertising Approach</dc:title>
  <cp:lastModifiedBy>Microsoft Office User</cp:lastModifiedBy>
  <cp:revision>2</cp:revision>
  <dcterms:created xsi:type="dcterms:W3CDTF">2006-08-16T00:00:00Z</dcterms:created>
  <dcterms:modified xsi:type="dcterms:W3CDTF">2019-11-08T08:20:31Z</dcterms:modified>
  <dc:identifier>DADqgQ85HeM</dc:identifier>
</cp:coreProperties>
</file>

<file path=docProps/thumbnail.jpeg>
</file>